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0" r:id="rId2"/>
    <p:sldId id="285" r:id="rId3"/>
    <p:sldId id="296" r:id="rId4"/>
    <p:sldId id="274" r:id="rId5"/>
    <p:sldId id="275" r:id="rId6"/>
    <p:sldId id="293" r:id="rId7"/>
    <p:sldId id="276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4740"/>
  </p:normalViewPr>
  <p:slideViewPr>
    <p:cSldViewPr snapToGrid="0" snapToObjects="1">
      <p:cViewPr varScale="1">
        <p:scale>
          <a:sx n="124" d="100"/>
          <a:sy n="124" d="100"/>
        </p:scale>
        <p:origin x="10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CC1A9-5B73-4741-B085-11FA8FBEB528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83E9E-FB4A-0C4A-8F94-B2AF97C79F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009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83E9E-FB4A-0C4A-8F94-B2AF97C79FEE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22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72D25-20D3-8F4A-8766-DC5B2272C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B98CB6-AB31-A344-BE06-07120C189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21B31C2-7C3B-2445-8661-59E52AF4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9E07012-5C90-C142-B372-8E6DC8D5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CC04809-D399-6A46-918E-F9E76E6D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51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75A89-2F15-B144-9AF4-3BA89D48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6921BBA-D14C-8840-BBB2-AD8BA6739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36E437C-7166-0746-84AD-A35ACC2B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F3456D7-DB6B-DA46-AEC0-464499FC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802AAC2-9A70-994D-8917-879A4CB5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7025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A40056-E32C-F24B-A7C7-CC55EE9D5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078744B-AE54-8946-9715-08C978022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B2E3C61-3F6C-1643-AFB8-04257678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D7158B0-0605-FA48-8702-1324D58B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436F08F-5557-0B48-B9A1-BA82FC9D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782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D0B6C-0FD8-4E41-B473-C224927A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133699-F0FD-0C4A-A806-E93899563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CBF1693-CEF0-7A41-B7E4-D390AEEF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728D98E-E7C3-474D-814E-4A397ADF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A804E74-2533-4644-B588-710B5FE7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22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46465-8E8B-F443-964A-7BB49F19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5DEF29-1798-A241-879B-59EA8A77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7968012-D53B-554B-89C6-0C78084C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9E8E6D1-EFB5-9047-97FB-BBF72D9C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9BE5ED-58D9-1241-A7AE-67454EE0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846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6BCC7-7922-4F4D-B8F5-E8D340B2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38CF4F5-DD65-4646-846E-B1C1C259F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296653B-8F8A-ED47-8F6F-EB78A890D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27E487C-C9E3-DD46-9C88-9893387A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EDFAC5B-64C1-C645-98DC-739CBE18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91F5702-A6F8-0E4D-A0B0-C919A149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404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99176-CF97-504F-8A61-0345791E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5ECA478-FD1B-664F-BAFD-2F1458AE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68FAFE1-F947-6D46-8A02-A753C3DDE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BBFF057-9D23-8842-B124-26909A58E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E165660-5BEA-A346-8915-B99081F02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8270F92-45D6-434F-8554-C9C7BB2B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113152A-7F32-CE4C-BF35-104D5CB4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37D41930-D0C1-5E4F-BA92-31EF54B3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19E3E-7A98-3A46-B635-34C044F7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3C8992A-7A9D-A841-91F3-B7C48C2C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8993F31-411D-F44E-B437-483E2E28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1840B52-FA83-8447-A350-C9F32280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3739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3D6CB22-7B44-C84B-9929-2A5998A9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C765418-96A4-4442-A0A3-19E14BC6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86F7199-434E-804B-8EA7-B425C9C9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6553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057C4-EA9E-8447-8AFB-33DB4F0C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1437F06-C6D8-0F40-BF96-01E17B40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05D6A94-CD5A-B44E-881E-E4C9E0758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C3F4B20-94E6-744B-BD5C-030FD6DC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FCA5B2-32D2-0B4A-AA12-F3934450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F41EBB-EA34-F74C-A409-F2CC8FE9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4718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ED50-1366-B642-A1DB-655D3368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F2BCD04-373F-2F49-82C6-76A1F8675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1DA7891-E633-DB40-9D97-AB794BAFD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CF0487A-EF5F-2442-B085-B9EE7A02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802F28E-29C8-4142-8CB5-6B2954FF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A971287-4BC6-E242-832B-409D9C48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33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38D4E94-04ED-194E-B6AA-8146685D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3605482-D4B0-2848-BFEF-90D2D5EAE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18BA05D-361A-AC42-96D8-08CFA4B4D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3D38F-9E2D-104D-B291-8AA20CF490C7}" type="datetimeFigureOut">
              <a:rPr lang="pt-PT" smtClean="0"/>
              <a:t>05/06/23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44858A3-10A3-3F4C-8BE3-6293535E4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E57FE39-A533-D742-A57F-FD7653738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A16C-126F-EA44-A100-5A1BCE84B35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4416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1000" r="-3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B306B-AADF-AC43-BDAC-4439AF9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24" y="1583140"/>
            <a:ext cx="10981839" cy="1995183"/>
          </a:xfrm>
        </p:spPr>
        <p:txBody>
          <a:bodyPr>
            <a:normAutofit/>
          </a:bodyPr>
          <a:lstStyle/>
          <a:p>
            <a:r>
              <a:rPr lang="pt-PT" b="1" dirty="0"/>
              <a:t>O espaço Ásia-Pacífico e a segurança internacional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5DEB7B-4A29-4E45-942A-3A17B96FA787}"/>
              </a:ext>
            </a:extLst>
          </p:cNvPr>
          <p:cNvSpPr txBox="1"/>
          <p:nvPr/>
        </p:nvSpPr>
        <p:spPr>
          <a:xfrm>
            <a:off x="8616776" y="5207330"/>
            <a:ext cx="355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2">
                    <a:lumMod val="25000"/>
                  </a:schemeClr>
                </a:solidFill>
              </a:rPr>
              <a:t>Mário Godinho de Matos</a:t>
            </a:r>
          </a:p>
          <a:p>
            <a:r>
              <a:rPr lang="pt-PT" sz="2400" dirty="0">
                <a:solidFill>
                  <a:schemeClr val="bg2">
                    <a:lumMod val="25000"/>
                  </a:schemeClr>
                </a:solidFill>
              </a:rPr>
              <a:t>Embaixador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293603-D7C9-6E4B-814B-327ABA503AAE}"/>
              </a:ext>
            </a:extLst>
          </p:cNvPr>
          <p:cNvSpPr txBox="1"/>
          <p:nvPr/>
        </p:nvSpPr>
        <p:spPr>
          <a:xfrm>
            <a:off x="10243335" y="819673"/>
            <a:ext cx="138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Maio 2023</a:t>
            </a:r>
          </a:p>
        </p:txBody>
      </p:sp>
    </p:spTree>
    <p:extLst>
      <p:ext uri="{BB962C8B-B14F-4D97-AF65-F5344CB8AC3E}">
        <p14:creationId xmlns:p14="http://schemas.microsoft.com/office/powerpoint/2010/main" val="417665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47226B-FB7C-074D-8E7C-76D7FB91C45E}"/>
              </a:ext>
            </a:extLst>
          </p:cNvPr>
          <p:cNvSpPr txBox="1"/>
          <p:nvPr/>
        </p:nvSpPr>
        <p:spPr>
          <a:xfrm>
            <a:off x="2760596" y="495054"/>
            <a:ext cx="736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ÁSIA-PACÍFICO REPRESENTA CERCA 50% DO PIB MUNDIAL</a:t>
            </a:r>
          </a:p>
          <a:p>
            <a:pPr algn="ctr"/>
            <a:r>
              <a:rPr lang="pt-PT" sz="2400" dirty="0"/>
              <a:t>60% da Pop. Mundial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7839EEE-C5A0-2F4E-94B9-B86DD575F7C1}"/>
              </a:ext>
            </a:extLst>
          </p:cNvPr>
          <p:cNvSpPr/>
          <p:nvPr/>
        </p:nvSpPr>
        <p:spPr>
          <a:xfrm>
            <a:off x="979469" y="1685145"/>
            <a:ext cx="10233061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Epicentro da geopolítica mundial e da segurança internacional.</a:t>
            </a:r>
          </a:p>
          <a:p>
            <a:endParaRPr lang="pt-PT" sz="2000" dirty="0"/>
          </a:p>
          <a:p>
            <a:r>
              <a:rPr lang="pt-PT" sz="2000" dirty="0"/>
              <a:t>“Grande jogo” competitivo entre 2 eixos: </a:t>
            </a:r>
          </a:p>
          <a:p>
            <a:endParaRPr lang="pt-PT" sz="900" dirty="0"/>
          </a:p>
          <a:p>
            <a:r>
              <a:rPr lang="pt-PT" sz="2000" dirty="0"/>
              <a:t>UM em torno dos EUA ( Japão, Coreia do Sul, Taiwan, Filipinas, Austrália, Nova Zelândia, Singapura, Indonésia e até o Vietnam).</a:t>
            </a:r>
          </a:p>
          <a:p>
            <a:endParaRPr lang="pt-PT" sz="2000" dirty="0"/>
          </a:p>
          <a:p>
            <a:r>
              <a:rPr lang="pt-PT" sz="2000" dirty="0"/>
              <a:t>OUTRO com a China no centro (Rússia, Coreia do Norte, Myanmar, Irão, países da Ásia Central).</a:t>
            </a:r>
          </a:p>
          <a:p>
            <a:r>
              <a:rPr lang="pt-PT" sz="2000" dirty="0"/>
              <a:t>Cada um destes “eixos” tenta atrair para o seu “campo” outros parceiros como a Índia, o Paquistão, a Mongólia e países do Sudeste Asiático e da Ásia Meridional.  </a:t>
            </a:r>
          </a:p>
          <a:p>
            <a:endParaRPr lang="pt-PT" sz="2000" dirty="0"/>
          </a:p>
          <a:p>
            <a:pPr algn="just"/>
            <a:r>
              <a:rPr lang="pt-PT" sz="2000" dirty="0"/>
              <a:t>3 dos 5 exércitos com mais de um milhão de </a:t>
            </a:r>
            <a:r>
              <a:rPr lang="pt-PT" sz="2000" dirty="0" err="1"/>
              <a:t>efectivos</a:t>
            </a:r>
            <a:r>
              <a:rPr lang="pt-PT" sz="2000" dirty="0"/>
              <a:t> são asiáticos (China, Índia, Vietnam).</a:t>
            </a:r>
          </a:p>
          <a:p>
            <a:pPr algn="just"/>
            <a:r>
              <a:rPr lang="pt-PT" sz="2000" dirty="0"/>
              <a:t>4 das 9 potências nucleares são asiáticas (China, Índia, Paquistão, Coreia do Norte).</a:t>
            </a:r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5221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52BF379-8A45-D74C-BC17-5CD6AE01B356}"/>
              </a:ext>
            </a:extLst>
          </p:cNvPr>
          <p:cNvSpPr txBox="1"/>
          <p:nvPr/>
        </p:nvSpPr>
        <p:spPr>
          <a:xfrm>
            <a:off x="3869829" y="1012954"/>
            <a:ext cx="445234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China</a:t>
            </a:r>
            <a:r>
              <a:rPr lang="pt-PT" dirty="0"/>
              <a:t>: 		crescimento </a:t>
            </a:r>
            <a:r>
              <a:rPr lang="pt-PT" dirty="0" err="1"/>
              <a:t>PiB</a:t>
            </a:r>
            <a:r>
              <a:rPr lang="pt-PT" dirty="0"/>
              <a:t> 3,2%</a:t>
            </a:r>
          </a:p>
          <a:p>
            <a:r>
              <a:rPr lang="pt-PT" dirty="0"/>
              <a:t>		inflação 2,2%</a:t>
            </a:r>
          </a:p>
          <a:p>
            <a:r>
              <a:rPr lang="pt-PT" dirty="0"/>
              <a:t>		população 1,40 mil M</a:t>
            </a:r>
          </a:p>
          <a:p>
            <a:endParaRPr lang="pt-PT" dirty="0"/>
          </a:p>
          <a:p>
            <a:endParaRPr lang="pt-PT" dirty="0"/>
          </a:p>
          <a:p>
            <a:r>
              <a:rPr lang="pt-PT" u="sng" dirty="0"/>
              <a:t>Índia</a:t>
            </a:r>
            <a:r>
              <a:rPr lang="pt-PT" dirty="0"/>
              <a:t>: 		crescimento </a:t>
            </a:r>
            <a:r>
              <a:rPr lang="pt-PT" dirty="0" err="1"/>
              <a:t>PiB</a:t>
            </a:r>
            <a:r>
              <a:rPr lang="pt-PT" dirty="0"/>
              <a:t> 6,8%</a:t>
            </a:r>
          </a:p>
          <a:p>
            <a:r>
              <a:rPr lang="pt-PT" dirty="0"/>
              <a:t>		inflação 6,9%</a:t>
            </a:r>
          </a:p>
          <a:p>
            <a:r>
              <a:rPr lang="pt-PT" dirty="0"/>
              <a:t>		população 1,39 mil M</a:t>
            </a:r>
          </a:p>
          <a:p>
            <a:endParaRPr lang="pt-PT" dirty="0"/>
          </a:p>
          <a:p>
            <a:endParaRPr lang="pt-PT" dirty="0"/>
          </a:p>
          <a:p>
            <a:r>
              <a:rPr lang="pt-PT" u="sng" dirty="0"/>
              <a:t>Japão</a:t>
            </a:r>
            <a:r>
              <a:rPr lang="pt-PT" dirty="0"/>
              <a:t>: 		crescimento </a:t>
            </a:r>
            <a:r>
              <a:rPr lang="pt-PT" dirty="0" err="1"/>
              <a:t>PiB</a:t>
            </a:r>
            <a:r>
              <a:rPr lang="pt-PT" dirty="0"/>
              <a:t> 1,7%</a:t>
            </a:r>
          </a:p>
          <a:p>
            <a:r>
              <a:rPr lang="pt-PT" dirty="0"/>
              <a:t>		inflação 2%</a:t>
            </a:r>
          </a:p>
          <a:p>
            <a:r>
              <a:rPr lang="pt-PT" dirty="0"/>
              <a:t>		população 126,1 M</a:t>
            </a:r>
          </a:p>
          <a:p>
            <a:endParaRPr lang="pt-PT" dirty="0"/>
          </a:p>
          <a:p>
            <a:endParaRPr lang="pt-PT" dirty="0"/>
          </a:p>
          <a:p>
            <a:r>
              <a:rPr lang="pt-PT" u="sng" dirty="0"/>
              <a:t>Coreia do Sul</a:t>
            </a:r>
            <a:r>
              <a:rPr lang="pt-PT" dirty="0"/>
              <a:t>: 	crescimento </a:t>
            </a:r>
            <a:r>
              <a:rPr lang="pt-PT" dirty="0" err="1"/>
              <a:t>PiB</a:t>
            </a:r>
            <a:r>
              <a:rPr lang="pt-PT" dirty="0"/>
              <a:t> 2,6%</a:t>
            </a:r>
            <a:endParaRPr lang="pt-PT" sz="2000" dirty="0"/>
          </a:p>
          <a:p>
            <a:pPr lvl="2"/>
            <a:r>
              <a:rPr lang="pt-PT" sz="2000" dirty="0"/>
              <a:t>	</a:t>
            </a:r>
            <a:r>
              <a:rPr lang="pt-PT" dirty="0"/>
              <a:t>inflação 5,5%</a:t>
            </a:r>
          </a:p>
          <a:p>
            <a:pPr lvl="2"/>
            <a:r>
              <a:rPr lang="pt-PT" dirty="0"/>
              <a:t>	população 51,74 M</a:t>
            </a:r>
          </a:p>
          <a:p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41B81E-AB28-CD4D-B416-3BC288E67C2D}"/>
              </a:ext>
            </a:extLst>
          </p:cNvPr>
          <p:cNvSpPr txBox="1"/>
          <p:nvPr/>
        </p:nvSpPr>
        <p:spPr>
          <a:xfrm>
            <a:off x="4133314" y="332062"/>
            <a:ext cx="392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PRINCIPAIS “PLAYERS” DA REGIÃO: 2022</a:t>
            </a:r>
          </a:p>
        </p:txBody>
      </p:sp>
    </p:spTree>
    <p:extLst>
      <p:ext uri="{BB962C8B-B14F-4D97-AF65-F5344CB8AC3E}">
        <p14:creationId xmlns:p14="http://schemas.microsoft.com/office/powerpoint/2010/main" val="75087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37F221-037C-E446-BB21-3109DCF01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00D441E-70EF-C74B-A3A5-955465DE524D}"/>
              </a:ext>
            </a:extLst>
          </p:cNvPr>
          <p:cNvSpPr/>
          <p:nvPr/>
        </p:nvSpPr>
        <p:spPr>
          <a:xfrm>
            <a:off x="0" y="-2"/>
            <a:ext cx="3872753" cy="23397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PT" sz="1400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Organização política, económica e militar da Eurásia.</a:t>
            </a:r>
          </a:p>
          <a:p>
            <a:pPr algn="just"/>
            <a:endParaRPr lang="pt-PT" sz="1000" dirty="0"/>
          </a:p>
          <a:p>
            <a:pPr algn="just"/>
            <a:r>
              <a:rPr lang="pt-PT" dirty="0"/>
              <a:t>Finalidade: cooperação para segurança (principal) + cooperação económica e cultural. </a:t>
            </a:r>
          </a:p>
          <a:p>
            <a:pPr algn="just"/>
            <a:endParaRPr lang="pt-PT" sz="1000" dirty="0"/>
          </a:p>
          <a:p>
            <a:pPr algn="just"/>
            <a:r>
              <a:rPr lang="pt-PT" dirty="0"/>
              <a:t>Posições anti-ocidentais.</a:t>
            </a:r>
          </a:p>
          <a:p>
            <a:pPr algn="just"/>
            <a:endParaRPr lang="pt-PT" sz="1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5C65D25-97AA-1940-9160-E95D92423C98}"/>
              </a:ext>
            </a:extLst>
          </p:cNvPr>
          <p:cNvSpPr/>
          <p:nvPr/>
        </p:nvSpPr>
        <p:spPr>
          <a:xfrm>
            <a:off x="4267200" y="251012"/>
            <a:ext cx="4096871" cy="40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BC52BC-0973-354E-AC00-7AF5A1A503FB}"/>
              </a:ext>
            </a:extLst>
          </p:cNvPr>
          <p:cNvSpPr/>
          <p:nvPr/>
        </p:nvSpPr>
        <p:spPr>
          <a:xfrm>
            <a:off x="297648" y="2339787"/>
            <a:ext cx="3277456" cy="3280177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A123A9-71A7-0447-AFC4-4DC0C215F1B8}"/>
              </a:ext>
            </a:extLst>
          </p:cNvPr>
          <p:cNvSpPr txBox="1"/>
          <p:nvPr/>
        </p:nvSpPr>
        <p:spPr>
          <a:xfrm>
            <a:off x="297648" y="2853547"/>
            <a:ext cx="30517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err="1"/>
              <a:t>Art</a:t>
            </a:r>
            <a:r>
              <a:rPr lang="pt-PT" dirty="0"/>
              <a:t>. 1º Carta SCO: lutar conjuntamente contra 3 males (terrorismo, separatismo e extremismo).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IRÃO aceite como novo membro permanente (2022).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Novos parceiros de diálogo: Egito, Qatar e Arábia Saudita.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Próxima Cimeira de líderes: Julho 2023 em Nova </a:t>
            </a:r>
            <a:r>
              <a:rPr lang="pt-PT" dirty="0" err="1"/>
              <a:t>Delhi</a:t>
            </a:r>
            <a:r>
              <a:rPr lang="pt-PT" dirty="0"/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ACD31E-DAE2-2448-9883-6ACC9D5715CE}"/>
              </a:ext>
            </a:extLst>
          </p:cNvPr>
          <p:cNvSpPr txBox="1"/>
          <p:nvPr/>
        </p:nvSpPr>
        <p:spPr>
          <a:xfrm>
            <a:off x="3965824" y="2229492"/>
            <a:ext cx="2578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(40% pop. mundial; 30% PIB mundial)</a:t>
            </a:r>
          </a:p>
        </p:txBody>
      </p:sp>
    </p:spTree>
    <p:extLst>
      <p:ext uri="{BB962C8B-B14F-4D97-AF65-F5344CB8AC3E}">
        <p14:creationId xmlns:p14="http://schemas.microsoft.com/office/powerpoint/2010/main" val="373220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C7183D-41D7-044C-93EA-03EE7CBC7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4CC78C-D449-D44A-A30F-49154F64F734}"/>
              </a:ext>
            </a:extLst>
          </p:cNvPr>
          <p:cNvSpPr txBox="1"/>
          <p:nvPr/>
        </p:nvSpPr>
        <p:spPr>
          <a:xfrm>
            <a:off x="3980329" y="4724400"/>
            <a:ext cx="4016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002060"/>
                </a:solidFill>
              </a:rPr>
              <a:t>Organização Intergovernamental regional:</a:t>
            </a:r>
          </a:p>
          <a:p>
            <a:r>
              <a:rPr lang="pt-PT" sz="1400" dirty="0">
                <a:solidFill>
                  <a:srgbClr val="002060"/>
                </a:solidFill>
              </a:rPr>
              <a:t>cooperação intergovernamental e </a:t>
            </a:r>
          </a:p>
          <a:p>
            <a:r>
              <a:rPr lang="pt-PT" sz="1400" dirty="0">
                <a:solidFill>
                  <a:srgbClr val="002060"/>
                </a:solidFill>
              </a:rPr>
              <a:t>integração económica, política, de segurança, militar, educacional e sociocultural.</a:t>
            </a:r>
          </a:p>
          <a:p>
            <a:r>
              <a:rPr lang="pt-PT" sz="1400" b="1" dirty="0">
                <a:solidFill>
                  <a:srgbClr val="002060"/>
                </a:solidFill>
              </a:rPr>
              <a:t>Principal parceira da Organização de Cooperação de Shangai</a:t>
            </a:r>
            <a:endParaRPr lang="pt-PT" sz="1100" b="1" dirty="0">
              <a:solidFill>
                <a:srgbClr val="00206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E901D8-8934-D94E-8974-6BA2C73195F8}"/>
              </a:ext>
            </a:extLst>
          </p:cNvPr>
          <p:cNvSpPr txBox="1"/>
          <p:nvPr/>
        </p:nvSpPr>
        <p:spPr>
          <a:xfrm>
            <a:off x="4028831" y="6299031"/>
            <a:ext cx="413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ASEAN + 3: 10 + RPC, Japão , Coreia do Sul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9F5E5B-348F-BE43-B9E9-DBD2EBFA6836}"/>
              </a:ext>
            </a:extLst>
          </p:cNvPr>
          <p:cNvSpPr txBox="1"/>
          <p:nvPr/>
        </p:nvSpPr>
        <p:spPr>
          <a:xfrm>
            <a:off x="8258171" y="1225827"/>
            <a:ext cx="6839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  650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BAC5C4-E0A9-8C44-82CA-E77CFC65D8DA}"/>
              </a:ext>
            </a:extLst>
          </p:cNvPr>
          <p:cNvSpPr txBox="1"/>
          <p:nvPr/>
        </p:nvSpPr>
        <p:spPr>
          <a:xfrm>
            <a:off x="95001" y="5509230"/>
            <a:ext cx="342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Biden anuncia investimento de $102M na cooperação estratégica para garantir que o Indo-Pacífico se mantém “livre e aberto”</a:t>
            </a:r>
          </a:p>
        </p:txBody>
      </p:sp>
    </p:spTree>
    <p:extLst>
      <p:ext uri="{BB962C8B-B14F-4D97-AF65-F5344CB8AC3E}">
        <p14:creationId xmlns:p14="http://schemas.microsoft.com/office/powerpoint/2010/main" val="196784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88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F6789F8-7742-C74D-996F-52ABF66EF90D}"/>
              </a:ext>
            </a:extLst>
          </p:cNvPr>
          <p:cNvSpPr/>
          <p:nvPr/>
        </p:nvSpPr>
        <p:spPr>
          <a:xfrm>
            <a:off x="988540" y="679621"/>
            <a:ext cx="6399448" cy="5498757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FA736F-B0FD-2A49-A579-E73730D5131C}"/>
              </a:ext>
            </a:extLst>
          </p:cNvPr>
          <p:cNvSpPr txBox="1"/>
          <p:nvPr/>
        </p:nvSpPr>
        <p:spPr>
          <a:xfrm>
            <a:off x="2405424" y="996388"/>
            <a:ext cx="3517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Regional Comprehensive Economic </a:t>
            </a:r>
          </a:p>
          <a:p>
            <a:pPr algn="ctr"/>
            <a:r>
              <a:rPr lang="pt-PT" dirty="0"/>
              <a:t>Partnership (RCEP) </a:t>
            </a:r>
          </a:p>
          <a:p>
            <a:pPr algn="ctr"/>
            <a:r>
              <a:rPr lang="pt-PT" dirty="0"/>
              <a:t>(15)</a:t>
            </a:r>
          </a:p>
          <a:p>
            <a:pPr algn="ctr"/>
            <a:r>
              <a:rPr lang="pt-PT" dirty="0"/>
              <a:t>(Acordo comercial)</a:t>
            </a:r>
          </a:p>
          <a:p>
            <a:pPr algn="ctr"/>
            <a:r>
              <a:rPr lang="pt-PT" dirty="0"/>
              <a:t>Prejudica hegemonia EUA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0DDDB6-7C8E-054D-9C19-B3652FE98C2D}"/>
              </a:ext>
            </a:extLst>
          </p:cNvPr>
          <p:cNvSpPr txBox="1"/>
          <p:nvPr/>
        </p:nvSpPr>
        <p:spPr>
          <a:xfrm>
            <a:off x="2384782" y="3743984"/>
            <a:ext cx="15088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+ </a:t>
            </a:r>
          </a:p>
          <a:p>
            <a:pPr algn="ctr"/>
            <a:r>
              <a:rPr lang="pt-PT" dirty="0"/>
              <a:t>RPC </a:t>
            </a:r>
          </a:p>
          <a:p>
            <a:pPr algn="ctr"/>
            <a:r>
              <a:rPr lang="pt-PT" dirty="0"/>
              <a:t>Coreia do Sul</a:t>
            </a:r>
          </a:p>
          <a:p>
            <a:pPr algn="ctr"/>
            <a:r>
              <a:rPr lang="pt-PT" dirty="0"/>
              <a:t>Austrália</a:t>
            </a:r>
          </a:p>
          <a:p>
            <a:pPr algn="ctr"/>
            <a:r>
              <a:rPr lang="pt-PT" dirty="0"/>
              <a:t>Japão </a:t>
            </a:r>
          </a:p>
          <a:p>
            <a:pPr algn="ctr"/>
            <a:r>
              <a:rPr lang="pt-PT" dirty="0"/>
              <a:t>Nova Zelândia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9D85C5-7703-2A49-86D4-04771E778510}"/>
              </a:ext>
            </a:extLst>
          </p:cNvPr>
          <p:cNvSpPr/>
          <p:nvPr/>
        </p:nvSpPr>
        <p:spPr>
          <a:xfrm>
            <a:off x="3937055" y="2498964"/>
            <a:ext cx="1825775" cy="162901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BD4CDB-FCA4-0E41-8765-C21BE7A2D3A3}"/>
              </a:ext>
            </a:extLst>
          </p:cNvPr>
          <p:cNvSpPr txBox="1"/>
          <p:nvPr/>
        </p:nvSpPr>
        <p:spPr>
          <a:xfrm>
            <a:off x="4190500" y="2990306"/>
            <a:ext cx="815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ASEAN</a:t>
            </a:r>
          </a:p>
          <a:p>
            <a:pPr algn="ctr"/>
            <a:r>
              <a:rPr lang="pt-PT" dirty="0"/>
              <a:t>(10)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D3D006-01BC-DC4F-BD9F-BEF605ED4A42}"/>
              </a:ext>
            </a:extLst>
          </p:cNvPr>
          <p:cNvSpPr/>
          <p:nvPr/>
        </p:nvSpPr>
        <p:spPr>
          <a:xfrm>
            <a:off x="5190517" y="679622"/>
            <a:ext cx="6211127" cy="5498756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EEE9D0A-A557-0142-8873-42EE3A53D383}"/>
              </a:ext>
            </a:extLst>
          </p:cNvPr>
          <p:cNvSpPr txBox="1"/>
          <p:nvPr/>
        </p:nvSpPr>
        <p:spPr>
          <a:xfrm>
            <a:off x="7005898" y="1254385"/>
            <a:ext cx="3232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Comprehensive and progressive </a:t>
            </a:r>
          </a:p>
          <a:p>
            <a:r>
              <a:rPr lang="pt-PT" dirty="0"/>
              <a:t>Trans-Pacific Partnership (PTPP)</a:t>
            </a:r>
          </a:p>
          <a:p>
            <a:pPr algn="ctr"/>
            <a:r>
              <a:rPr lang="pt-PT" dirty="0"/>
              <a:t>(Acordo comercial) 2018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64B0E2-3CC5-2041-B839-0A4F4E579402}"/>
              </a:ext>
            </a:extLst>
          </p:cNvPr>
          <p:cNvSpPr txBox="1"/>
          <p:nvPr/>
        </p:nvSpPr>
        <p:spPr>
          <a:xfrm>
            <a:off x="7421129" y="2294585"/>
            <a:ext cx="1803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Austrália</a:t>
            </a:r>
          </a:p>
          <a:p>
            <a:r>
              <a:rPr lang="pt-PT" b="1" dirty="0"/>
              <a:t>Brunei</a:t>
            </a:r>
          </a:p>
          <a:p>
            <a:r>
              <a:rPr lang="pt-PT" b="1" dirty="0"/>
              <a:t>Japão</a:t>
            </a:r>
          </a:p>
          <a:p>
            <a:r>
              <a:rPr lang="pt-PT" b="1" dirty="0"/>
              <a:t>Malásia</a:t>
            </a:r>
          </a:p>
          <a:p>
            <a:r>
              <a:rPr lang="pt-PT" b="1" dirty="0"/>
              <a:t>Nova Zelândia</a:t>
            </a:r>
          </a:p>
          <a:p>
            <a:r>
              <a:rPr lang="pt-PT" b="1" dirty="0"/>
              <a:t>Singapura</a:t>
            </a:r>
          </a:p>
          <a:p>
            <a:r>
              <a:rPr lang="pt-PT" b="1" dirty="0"/>
              <a:t>Vietnam</a:t>
            </a:r>
          </a:p>
          <a:p>
            <a:r>
              <a:rPr lang="pt-PT" b="1" dirty="0"/>
              <a:t>Canadá</a:t>
            </a:r>
          </a:p>
          <a:p>
            <a:r>
              <a:rPr lang="pt-PT" b="1" dirty="0"/>
              <a:t>Chile </a:t>
            </a:r>
          </a:p>
          <a:p>
            <a:r>
              <a:rPr lang="pt-PT" b="1" dirty="0"/>
              <a:t>Perú </a:t>
            </a:r>
          </a:p>
          <a:p>
            <a:r>
              <a:rPr lang="pt-PT" b="1" dirty="0"/>
              <a:t>México</a:t>
            </a:r>
          </a:p>
          <a:p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22CAE8-211E-6A43-809A-D386DDDE2FC8}"/>
              </a:ext>
            </a:extLst>
          </p:cNvPr>
          <p:cNvSpPr txBox="1"/>
          <p:nvPr/>
        </p:nvSpPr>
        <p:spPr>
          <a:xfrm>
            <a:off x="4077563" y="101087"/>
            <a:ext cx="403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ASIA COOPERATION DIALOGUE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AD821D3-7849-1B4E-B9E9-5E03E98EDC4E}"/>
              </a:ext>
            </a:extLst>
          </p:cNvPr>
          <p:cNvSpPr txBox="1"/>
          <p:nvPr/>
        </p:nvSpPr>
        <p:spPr>
          <a:xfrm>
            <a:off x="4954533" y="6071298"/>
            <a:ext cx="243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30% população mundial</a:t>
            </a:r>
          </a:p>
          <a:p>
            <a:pPr algn="ctr"/>
            <a:r>
              <a:rPr lang="pt-PT" dirty="0"/>
              <a:t>30% do PiB mundial</a:t>
            </a:r>
          </a:p>
        </p:txBody>
      </p: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9EB1BCB4-0597-B049-B665-D3DBF88F655E}"/>
              </a:ext>
            </a:extLst>
          </p:cNvPr>
          <p:cNvCxnSpPr>
            <a:cxnSpLocks/>
          </p:cNvCxnSpPr>
          <p:nvPr/>
        </p:nvCxnSpPr>
        <p:spPr>
          <a:xfrm>
            <a:off x="3739793" y="5523558"/>
            <a:ext cx="1262404" cy="654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5F1D2B7-D727-6D41-87B5-F3A0B4454CB4}"/>
              </a:ext>
            </a:extLst>
          </p:cNvPr>
          <p:cNvSpPr txBox="1"/>
          <p:nvPr/>
        </p:nvSpPr>
        <p:spPr>
          <a:xfrm>
            <a:off x="585318" y="6228875"/>
            <a:ext cx="217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28% comércio global</a:t>
            </a:r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C79B25B1-8C84-8E47-93F3-9FBC751A9723}"/>
              </a:ext>
            </a:extLst>
          </p:cNvPr>
          <p:cNvCxnSpPr>
            <a:cxnSpLocks/>
          </p:cNvCxnSpPr>
          <p:nvPr/>
        </p:nvCxnSpPr>
        <p:spPr>
          <a:xfrm flipH="1">
            <a:off x="1520328" y="5599305"/>
            <a:ext cx="1159346" cy="629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74E06A-032D-3246-BB92-6D80D08981E0}"/>
              </a:ext>
            </a:extLst>
          </p:cNvPr>
          <p:cNvSpPr txBox="1"/>
          <p:nvPr/>
        </p:nvSpPr>
        <p:spPr>
          <a:xfrm>
            <a:off x="8836718" y="4445970"/>
            <a:ext cx="2155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China e Taiwan pediram adesão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C234C94-C94C-3845-BF5B-F8DB2B2777AD}"/>
              </a:ext>
            </a:extLst>
          </p:cNvPr>
          <p:cNvSpPr txBox="1"/>
          <p:nvPr/>
        </p:nvSpPr>
        <p:spPr>
          <a:xfrm>
            <a:off x="9273829" y="2713562"/>
            <a:ext cx="1929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err="1"/>
              <a:t>Trump</a:t>
            </a:r>
            <a:r>
              <a:rPr lang="pt-PT" sz="1200" dirty="0"/>
              <a:t> retirou EUA em 2017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6A50C99-FE15-FD4D-8D8C-A61A178E232D}"/>
              </a:ext>
            </a:extLst>
          </p:cNvPr>
          <p:cNvSpPr txBox="1"/>
          <p:nvPr/>
        </p:nvSpPr>
        <p:spPr>
          <a:xfrm>
            <a:off x="8684848" y="6149126"/>
            <a:ext cx="350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EUA (Biden 2022): Indo-</a:t>
            </a:r>
            <a:r>
              <a:rPr lang="pt-PT" sz="1400" dirty="0" err="1"/>
              <a:t>Pacific</a:t>
            </a:r>
            <a:r>
              <a:rPr lang="pt-PT" sz="1400" dirty="0"/>
              <a:t> </a:t>
            </a:r>
            <a:r>
              <a:rPr lang="pt-PT" sz="1400" dirty="0" err="1"/>
              <a:t>Ec</a:t>
            </a:r>
            <a:r>
              <a:rPr lang="pt-PT" sz="1400" dirty="0"/>
              <a:t>. Framework</a:t>
            </a:r>
          </a:p>
          <a:p>
            <a:r>
              <a:rPr lang="pt-PT" sz="1400" dirty="0"/>
              <a:t>14 países (40% </a:t>
            </a:r>
            <a:r>
              <a:rPr lang="pt-PT" sz="1400" dirty="0" err="1"/>
              <a:t>PiB</a:t>
            </a:r>
            <a:r>
              <a:rPr lang="pt-PT" sz="1400" dirty="0"/>
              <a:t> mundial)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DD904B-DE76-5E41-8DB8-A0BD0E2160AA}"/>
              </a:ext>
            </a:extLst>
          </p:cNvPr>
          <p:cNvSpPr txBox="1"/>
          <p:nvPr/>
        </p:nvSpPr>
        <p:spPr>
          <a:xfrm>
            <a:off x="1739030" y="29800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300041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10752</TotalTime>
  <Words>504</Words>
  <Application>Microsoft Macintosh PowerPoint</Application>
  <PresentationFormat>Ecrã Panorâmico</PresentationFormat>
  <Paragraphs>95</Paragraphs>
  <Slides>7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O espaço Ásia-Pacífico e a segurança internacional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53</cp:revision>
  <cp:lastPrinted>2023-05-27T09:44:29Z</cp:lastPrinted>
  <dcterms:created xsi:type="dcterms:W3CDTF">2020-03-03T15:29:32Z</dcterms:created>
  <dcterms:modified xsi:type="dcterms:W3CDTF">2023-06-04T23:10:18Z</dcterms:modified>
</cp:coreProperties>
</file>